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8" r:id="rId2"/>
    <p:sldId id="425" r:id="rId3"/>
    <p:sldId id="524" r:id="rId4"/>
    <p:sldId id="525" r:id="rId5"/>
    <p:sldId id="427" r:id="rId6"/>
    <p:sldId id="526" r:id="rId7"/>
    <p:sldId id="527" r:id="rId8"/>
    <p:sldId id="528" r:id="rId9"/>
    <p:sldId id="503" r:id="rId10"/>
    <p:sldId id="535" r:id="rId11"/>
    <p:sldId id="532" r:id="rId12"/>
    <p:sldId id="531" r:id="rId13"/>
    <p:sldId id="529" r:id="rId14"/>
    <p:sldId id="536" r:id="rId15"/>
    <p:sldId id="538" r:id="rId16"/>
    <p:sldId id="537" r:id="rId17"/>
    <p:sldId id="539" r:id="rId18"/>
    <p:sldId id="437" r:id="rId19"/>
    <p:sldId id="540" r:id="rId20"/>
    <p:sldId id="547" r:id="rId21"/>
    <p:sldId id="533" r:id="rId22"/>
    <p:sldId id="541" r:id="rId23"/>
    <p:sldId id="542" r:id="rId24"/>
    <p:sldId id="543" r:id="rId25"/>
    <p:sldId id="546" r:id="rId26"/>
    <p:sldId id="544" r:id="rId27"/>
    <p:sldId id="379" r:id="rId28"/>
    <p:sldId id="551" r:id="rId29"/>
    <p:sldId id="550" r:id="rId30"/>
    <p:sldId id="548" r:id="rId31"/>
    <p:sldId id="549" r:id="rId32"/>
    <p:sldId id="552" r:id="rId33"/>
    <p:sldId id="553" r:id="rId34"/>
    <p:sldId id="554" r:id="rId35"/>
    <p:sldId id="508" r:id="rId36"/>
    <p:sldId id="504" r:id="rId37"/>
    <p:sldId id="555" r:id="rId38"/>
    <p:sldId id="557" r:id="rId39"/>
    <p:sldId id="509" r:id="rId40"/>
    <p:sldId id="556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9" r:id="rId49"/>
    <p:sldId id="517" r:id="rId50"/>
    <p:sldId id="518" r:id="rId51"/>
    <p:sldId id="520" r:id="rId52"/>
    <p:sldId id="521" r:id="rId53"/>
    <p:sldId id="400" r:id="rId54"/>
    <p:sldId id="522" r:id="rId55"/>
    <p:sldId id="523" r:id="rId56"/>
    <p:sldId id="367" r:id="rId57"/>
    <p:sldId id="401" r:id="rId58"/>
    <p:sldId id="402" r:id="rId59"/>
    <p:sldId id="362" r:id="rId60"/>
    <p:sldId id="410" r:id="rId61"/>
    <p:sldId id="411" r:id="rId62"/>
    <p:sldId id="412" r:id="rId63"/>
    <p:sldId id="439" r:id="rId64"/>
    <p:sldId id="415" r:id="rId65"/>
    <p:sldId id="418" r:id="rId66"/>
    <p:sldId id="419" r:id="rId67"/>
    <p:sldId id="417" r:id="rId68"/>
    <p:sldId id="369" r:id="rId69"/>
    <p:sldId id="422" r:id="rId70"/>
    <p:sldId id="377" r:id="rId71"/>
    <p:sldId id="442" r:id="rId72"/>
    <p:sldId id="485" r:id="rId73"/>
    <p:sldId id="484" r:id="rId74"/>
    <p:sldId id="486" r:id="rId75"/>
    <p:sldId id="487" r:id="rId76"/>
    <p:sldId id="496" r:id="rId77"/>
    <p:sldId id="490" r:id="rId78"/>
    <p:sldId id="491" r:id="rId79"/>
    <p:sldId id="492" r:id="rId80"/>
    <p:sldId id="497" r:id="rId81"/>
    <p:sldId id="498" r:id="rId82"/>
    <p:sldId id="441" r:id="rId83"/>
    <p:sldId id="383" r:id="rId84"/>
    <p:sldId id="368" r:id="rId85"/>
    <p:sldId id="404" r:id="rId86"/>
    <p:sldId id="433" r:id="rId87"/>
    <p:sldId id="389" r:id="rId88"/>
    <p:sldId id="396" r:id="rId89"/>
    <p:sldId id="443" r:id="rId90"/>
    <p:sldId id="390" r:id="rId91"/>
    <p:sldId id="424" r:id="rId92"/>
    <p:sldId id="409" r:id="rId93"/>
    <p:sldId id="429" r:id="rId94"/>
    <p:sldId id="426" r:id="rId95"/>
    <p:sldId id="430" r:id="rId96"/>
    <p:sldId id="392" r:id="rId97"/>
    <p:sldId id="428" r:id="rId98"/>
    <p:sldId id="432" r:id="rId99"/>
    <p:sldId id="499" r:id="rId100"/>
    <p:sldId id="500" r:id="rId101"/>
    <p:sldId id="501" r:id="rId102"/>
    <p:sldId id="502" r:id="rId103"/>
  </p:sldIdLst>
  <p:sldSz cx="12192000" cy="6858000"/>
  <p:notesSz cx="6858000" cy="9144000"/>
  <p:custDataLst>
    <p:tags r:id="rId1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24"/>
            <p14:sldId id="525"/>
            <p14:sldId id="427"/>
            <p14:sldId id="526"/>
            <p14:sldId id="527"/>
            <p14:sldId id="528"/>
            <p14:sldId id="503"/>
            <p14:sldId id="535"/>
            <p14:sldId id="532"/>
            <p14:sldId id="531"/>
            <p14:sldId id="529"/>
            <p14:sldId id="536"/>
            <p14:sldId id="538"/>
            <p14:sldId id="537"/>
            <p14:sldId id="539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55"/>
            <p14:sldId id="557"/>
            <p14:sldId id="509"/>
            <p14:sldId id="556"/>
            <p14:sldId id="510"/>
            <p14:sldId id="511"/>
            <p14:sldId id="512"/>
            <p14:sldId id="513"/>
            <p14:sldId id="514"/>
            <p14:sldId id="515"/>
            <p14:sldId id="516"/>
            <p14:sldId id="519"/>
            <p14:sldId id="517"/>
            <p14:sldId id="518"/>
            <p14:sldId id="520"/>
            <p14:sldId id="521"/>
            <p14:sldId id="400"/>
            <p14:sldId id="522"/>
            <p14:sldId id="523"/>
            <p14:sldId id="367"/>
            <p14:sldId id="401"/>
            <p14:sldId id="402"/>
            <p14:sldId id="362"/>
            <p14:sldId id="410"/>
            <p14:sldId id="411"/>
            <p14:sldId id="412"/>
            <p14:sldId id="439"/>
            <p14:sldId id="415"/>
            <p14:sldId id="418"/>
            <p14:sldId id="419"/>
            <p14:sldId id="417"/>
            <p14:sldId id="369"/>
            <p14:sldId id="422"/>
            <p14:sldId id="377"/>
            <p14:sldId id="442"/>
            <p14:sldId id="485"/>
            <p14:sldId id="484"/>
            <p14:sldId id="486"/>
            <p14:sldId id="487"/>
            <p14:sldId id="496"/>
            <p14:sldId id="490"/>
            <p14:sldId id="491"/>
            <p14:sldId id="492"/>
            <p14:sldId id="497"/>
            <p14:sldId id="498"/>
            <p14:sldId id="441"/>
            <p14:sldId id="383"/>
            <p14:sldId id="368"/>
            <p14:sldId id="404"/>
            <p14:sldId id="433"/>
            <p14:sldId id="389"/>
            <p14:sldId id="396"/>
            <p14:sldId id="443"/>
            <p14:sldId id="390"/>
            <p14:sldId id="424"/>
            <p14:sldId id="409"/>
            <p14:sldId id="429"/>
            <p14:sldId id="426"/>
            <p14:sldId id="430"/>
            <p14:sldId id="392"/>
            <p14:sldId id="428"/>
            <p14:sldId id="432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271"/>
  </p:normalViewPr>
  <p:slideViewPr>
    <p:cSldViewPr snapToGrid="0" snapToObjects="1">
      <p:cViewPr varScale="1">
        <p:scale>
          <a:sx n="84" d="100"/>
          <a:sy n="84" d="100"/>
        </p:scale>
        <p:origin x="104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0T12:47:06.785" idx="1">
    <p:pos x="4597" y="276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478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2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6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7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8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1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48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38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44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687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82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7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5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9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68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35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23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91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3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98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1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69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3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88.com/p-7354376262756.html" TargetMode="External"/><Relationship Id="rId7" Type="http://schemas.openxmlformats.org/officeDocument/2006/relationships/hyperlink" Target="https://blog.csdn.net/wwlhz" TargetMode="External"/><Relationship Id="rId2" Type="http://schemas.openxmlformats.org/officeDocument/2006/relationships/hyperlink" Target="https://wenku.baidu.com/view/6b92a5b103020740be1e650e52ea551811a6c930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sdn.net/lifuchao784533/article/details/79581033" TargetMode="External"/><Relationship Id="rId5" Type="http://schemas.openxmlformats.org/officeDocument/2006/relationships/hyperlink" Target="https://www.zhihu.com/people/xiaoyang1003" TargetMode="External"/><Relationship Id="rId4" Type="http://schemas.openxmlformats.org/officeDocument/2006/relationships/hyperlink" Target="https://e.qq.com/resources/wx-moments/?from=02_CHANPINwxM_2248&amp;bd_vid=8943800989823522984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4B282-3B46-4B67-A968-29202E1E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98" y="870243"/>
            <a:ext cx="5546015" cy="5552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8551A5-72E0-45E2-9375-21F52D97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90" y="870243"/>
            <a:ext cx="5140263" cy="27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53A30-C24B-49B5-AA59-3A14C184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75" y="661219"/>
            <a:ext cx="6770750" cy="59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版本管理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578E3-C5EB-4178-9AFD-DDED4838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64" y="1745993"/>
            <a:ext cx="10765809" cy="30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74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测试计划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337775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0" y="2391249"/>
            <a:ext cx="2273689" cy="1031970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5" y="0"/>
              <a:ext cx="2196758" cy="4003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较缺乏游戏开发和项目开发的经验</a:t>
            </a:r>
            <a:endParaRPr lang="en-US" altLang="zh-CN" dirty="0"/>
          </a:p>
          <a:p>
            <a:pPr algn="ctr"/>
            <a:r>
              <a:rPr lang="zh-CN" altLang="en-US" dirty="0"/>
              <a:t>但是可以学习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对主要的游戏逻辑进行了设计，包括</a:t>
            </a:r>
            <a:endParaRPr lang="en-US" altLang="zh-CN" dirty="0"/>
          </a:p>
          <a:p>
            <a:r>
              <a:rPr lang="en-US" altLang="zh-CN" dirty="0"/>
              <a:t>       1)</a:t>
            </a:r>
            <a:r>
              <a:rPr lang="zh-CN" altLang="en-US" dirty="0"/>
              <a:t>技能使用</a:t>
            </a:r>
            <a:endParaRPr lang="en-US" altLang="zh-CN" dirty="0"/>
          </a:p>
          <a:p>
            <a:r>
              <a:rPr lang="en-US" altLang="zh-CN" dirty="0"/>
              <a:t>       2)</a:t>
            </a:r>
            <a:r>
              <a:rPr lang="zh-CN" altLang="en-US" dirty="0"/>
              <a:t>地图金币显示</a:t>
            </a:r>
            <a:endParaRPr lang="en-US" altLang="zh-CN" dirty="0"/>
          </a:p>
          <a:p>
            <a:r>
              <a:rPr lang="en-US" altLang="zh-CN" dirty="0"/>
              <a:t>       3)</a:t>
            </a:r>
            <a:r>
              <a:rPr lang="zh-CN" altLang="en-US" dirty="0"/>
              <a:t>分数统计</a:t>
            </a:r>
            <a:endParaRPr lang="en-US" altLang="zh-CN" dirty="0"/>
          </a:p>
          <a:p>
            <a:r>
              <a:rPr lang="en-US" altLang="zh-CN" dirty="0"/>
              <a:t>       4)</a:t>
            </a:r>
            <a:r>
              <a:rPr lang="zh-CN" altLang="en-US" dirty="0"/>
              <a:t>难度选择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334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COCOMO2</a:t>
            </a:r>
            <a:r>
              <a:rPr lang="zh-CN" altLang="en-US" dirty="0"/>
              <a:t>模型进行简单的核算，得到总工作量为</a:t>
            </a:r>
            <a:endParaRPr lang="en-US" altLang="zh-CN" dirty="0"/>
          </a:p>
          <a:p>
            <a:pPr algn="ctr"/>
            <a:r>
              <a:rPr lang="en-US" altLang="zh-CN" dirty="0"/>
              <a:t>10.26</a:t>
            </a:r>
            <a:r>
              <a:rPr lang="zh-CN" altLang="en-US" dirty="0"/>
              <a:t>个人月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  微信平台的小游戏的规模有所限制，游戏压缩包的规模限制在</a:t>
            </a:r>
            <a:r>
              <a:rPr lang="en-US" altLang="zh-CN" sz="1800" dirty="0"/>
              <a:t>4MB</a:t>
            </a:r>
            <a:r>
              <a:rPr lang="zh-CN" altLang="en-US" sz="1800" dirty="0"/>
              <a:t>以内。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dirty="0"/>
              <a:t>在适应性要求中，由于游戏依托微信小程序平台，所以要求玩家手机必须安装微信</a:t>
            </a:r>
            <a:r>
              <a:rPr lang="en-US" altLang="zh-CN" dirty="0"/>
              <a:t>APP</a:t>
            </a:r>
            <a:r>
              <a:rPr lang="zh-CN" altLang="zh-CN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518872"/>
            <a:chOff x="1125504" y="1391265"/>
            <a:chExt cx="4933993" cy="15188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本游戏在安全性上没有任何问题，不需要再额外在设计函数或者功能，去进行安全性的检测。</a:t>
              </a:r>
              <a:endParaRPr lang="en-US" altLang="zh-CN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072870"/>
            <a:chOff x="1125504" y="1391265"/>
            <a:chExt cx="4933993" cy="207287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需求中是否定义了数据字典、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ER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图？描述是否准确？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4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是否提交了详细设计文件？是否包括了：界面设计、数据库设计、关键算法设计？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4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是否采用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PDL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进行详细设计？是否准确、完整？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56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6" y="5931666"/>
            <a:ext cx="4273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在实现时，是否确定了代码规范？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是否提交了测试计划？是否给出初步的用户手册？</a:t>
            </a:r>
            <a:endParaRPr lang="en-US" altLang="zh-CN" sz="1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全部项目文档和成果是否采用配置系统进行管理？是否及时更新？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是否提交了程序清单？是否完整？</a:t>
            </a:r>
            <a:endParaRPr lang="en-US" altLang="zh-CN" sz="1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是否提交了小组代码规范？是否可行？是否进行内部代码走查？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是否提交了单元测试用例？是否完整？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是否采用相关工具进行单元测试？是否执行？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是否提供了修订后的详细设计文件？详细程度如何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是否按照白盒测试原则设计测试用例？是否完整？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是否提交了测试计划？是否覆盖单元测试、集成测试、系统测试？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是否提交了测试结果？是否进行改正？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523102" y="5820370"/>
            <a:ext cx="4105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是否进行了集成测试？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是否进行了系统测试？</a:t>
            </a:r>
            <a:endParaRPr lang="en-US" altLang="zh-CN" sz="1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是否在用户实际环境进行了相关测试？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是否让最终用户进行了测试？反馈效果如何？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5654" y="1582786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3783" y="1143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主要的功能是否获得用户的认可？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79965" y="5647842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是否进行了项目总结？给出了对项目成员的合适评价？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7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9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[7]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14439"/>
              </p:ext>
            </p:extLst>
          </p:nvPr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26317"/>
              </p:ext>
            </p:extLst>
          </p:nvPr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17175"/>
              </p:ext>
            </p:extLst>
          </p:nvPr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69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32034" y="567123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6915" y="1582786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74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îSḻïḍê">
            <a:extLst>
              <a:ext uri="{FF2B5EF4-FFF2-40B4-BE49-F238E27FC236}">
                <a16:creationId xmlns:a16="http://schemas.microsoft.com/office/drawing/2014/main" id="{D4AE4BBC-2DF1-4039-A610-27F52B0E8A2C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iSľiḑé">
            <a:extLst>
              <a:ext uri="{FF2B5EF4-FFF2-40B4-BE49-F238E27FC236}">
                <a16:creationId xmlns:a16="http://schemas.microsoft.com/office/drawing/2014/main" id="{BD5C2791-C669-40E1-BF3E-7DE5B1CE6C40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3" name="直接连接符 23">
            <a:extLst>
              <a:ext uri="{FF2B5EF4-FFF2-40B4-BE49-F238E27FC236}">
                <a16:creationId xmlns:a16="http://schemas.microsoft.com/office/drawing/2014/main" id="{DAEAB2DF-1A71-40C2-9D92-8982FA117F07}"/>
              </a:ext>
            </a:extLst>
          </p:cNvPr>
          <p:cNvCxnSpPr>
            <a:stCxn id="51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4">
            <a:extLst>
              <a:ext uri="{FF2B5EF4-FFF2-40B4-BE49-F238E27FC236}">
                <a16:creationId xmlns:a16="http://schemas.microsoft.com/office/drawing/2014/main" id="{7874A90F-DEF5-43E3-B913-895468F4D6A6}"/>
              </a:ext>
            </a:extLst>
          </p:cNvPr>
          <p:cNvCxnSpPr>
            <a:stCxn id="51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5">
            <a:extLst>
              <a:ext uri="{FF2B5EF4-FFF2-40B4-BE49-F238E27FC236}">
                <a16:creationId xmlns:a16="http://schemas.microsoft.com/office/drawing/2014/main" id="{A072CCA0-D41E-4FC0-A62A-92CF7CDC191B}"/>
              </a:ext>
            </a:extLst>
          </p:cNvPr>
          <p:cNvCxnSpPr>
            <a:stCxn id="51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6">
            <a:extLst>
              <a:ext uri="{FF2B5EF4-FFF2-40B4-BE49-F238E27FC236}">
                <a16:creationId xmlns:a16="http://schemas.microsoft.com/office/drawing/2014/main" id="{502DF763-1FFE-4859-A8E5-DE1E4CAEE071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7">
            <a:extLst>
              <a:ext uri="{FF2B5EF4-FFF2-40B4-BE49-F238E27FC236}">
                <a16:creationId xmlns:a16="http://schemas.microsoft.com/office/drawing/2014/main" id="{5578B4A3-A866-40C8-BA36-2919689B5879}"/>
              </a:ext>
            </a:extLst>
          </p:cNvPr>
          <p:cNvCxnSpPr>
            <a:stCxn id="51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8">
            <a:extLst>
              <a:ext uri="{FF2B5EF4-FFF2-40B4-BE49-F238E27FC236}">
                <a16:creationId xmlns:a16="http://schemas.microsoft.com/office/drawing/2014/main" id="{F26AD317-C2B9-49EF-9C34-330FD174BAE9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29">
            <a:extLst>
              <a:ext uri="{FF2B5EF4-FFF2-40B4-BE49-F238E27FC236}">
                <a16:creationId xmlns:a16="http://schemas.microsoft.com/office/drawing/2014/main" id="{9645D091-04A6-4DE6-80E4-99B3A850E887}"/>
              </a:ext>
            </a:extLst>
          </p:cNvPr>
          <p:cNvCxnSpPr>
            <a:stCxn id="51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30">
            <a:extLst>
              <a:ext uri="{FF2B5EF4-FFF2-40B4-BE49-F238E27FC236}">
                <a16:creationId xmlns:a16="http://schemas.microsoft.com/office/drawing/2014/main" id="{D8FD8E45-2838-44AB-BDFA-2CDD6FE0AFD7}"/>
              </a:ext>
            </a:extLst>
          </p:cNvPr>
          <p:cNvCxnSpPr>
            <a:stCxn id="51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ṥ1îḓe">
            <a:extLst>
              <a:ext uri="{FF2B5EF4-FFF2-40B4-BE49-F238E27FC236}">
                <a16:creationId xmlns:a16="http://schemas.microsoft.com/office/drawing/2014/main" id="{493D21D8-486A-4C91-8F4D-9EC3D6A16A1E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4" name="ï$ļîḓé">
            <a:extLst>
              <a:ext uri="{FF2B5EF4-FFF2-40B4-BE49-F238E27FC236}">
                <a16:creationId xmlns:a16="http://schemas.microsoft.com/office/drawing/2014/main" id="{C67FCA78-D727-4C03-9419-CE078AD43BCE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5" name="ísḷíďê">
            <a:extLst>
              <a:ext uri="{FF2B5EF4-FFF2-40B4-BE49-F238E27FC236}">
                <a16:creationId xmlns:a16="http://schemas.microsoft.com/office/drawing/2014/main" id="{2A24DBEE-3768-4C45-A4F5-B1A36DCC1D54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6" name="ïsļîḍè">
            <a:extLst>
              <a:ext uri="{FF2B5EF4-FFF2-40B4-BE49-F238E27FC236}">
                <a16:creationId xmlns:a16="http://schemas.microsoft.com/office/drawing/2014/main" id="{27C93918-3FF3-4E97-B26A-13B90FF69749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7" name="îṡ1íḍè">
            <a:extLst>
              <a:ext uri="{FF2B5EF4-FFF2-40B4-BE49-F238E27FC236}">
                <a16:creationId xmlns:a16="http://schemas.microsoft.com/office/drawing/2014/main" id="{BA342CEC-9D7C-4910-A94E-75F8CDEE36C1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8" name="iŝḷïḓê">
            <a:extLst>
              <a:ext uri="{FF2B5EF4-FFF2-40B4-BE49-F238E27FC236}">
                <a16:creationId xmlns:a16="http://schemas.microsoft.com/office/drawing/2014/main" id="{09E34402-1814-45E2-81D9-633257AB9E60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9" name="îşlíḑé">
            <a:extLst>
              <a:ext uri="{FF2B5EF4-FFF2-40B4-BE49-F238E27FC236}">
                <a16:creationId xmlns:a16="http://schemas.microsoft.com/office/drawing/2014/main" id="{6112080B-7921-44F6-B82A-4077648AF332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0" name="íSlíḓè">
            <a:extLst>
              <a:ext uri="{FF2B5EF4-FFF2-40B4-BE49-F238E27FC236}">
                <a16:creationId xmlns:a16="http://schemas.microsoft.com/office/drawing/2014/main" id="{44A08CA3-0E7B-4104-B205-E1E8FF91EB73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1" name="iŝ1íḋè">
            <a:extLst>
              <a:ext uri="{FF2B5EF4-FFF2-40B4-BE49-F238E27FC236}">
                <a16:creationId xmlns:a16="http://schemas.microsoft.com/office/drawing/2014/main" id="{3C8B50FE-EB33-4AEF-9829-258E0F0DF057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2" name="iṡlïdè">
            <a:extLst>
              <a:ext uri="{FF2B5EF4-FFF2-40B4-BE49-F238E27FC236}">
                <a16:creationId xmlns:a16="http://schemas.microsoft.com/office/drawing/2014/main" id="{9A96AC55-B6FE-46C2-BE35-A039E3C57021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3" name="iṩḷíḑe">
            <a:extLst>
              <a:ext uri="{FF2B5EF4-FFF2-40B4-BE49-F238E27FC236}">
                <a16:creationId xmlns:a16="http://schemas.microsoft.com/office/drawing/2014/main" id="{D31BE323-C794-4260-B998-53724DED8E99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4" name="ïṩľïďê">
            <a:extLst>
              <a:ext uri="{FF2B5EF4-FFF2-40B4-BE49-F238E27FC236}">
                <a16:creationId xmlns:a16="http://schemas.microsoft.com/office/drawing/2014/main" id="{BD6FB1C1-50F3-48A9-8B29-10F3C4FE82DF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A0D91AC-7970-420F-A27E-4C7249746478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52DB004-13D4-4C4E-A4A3-A8D482226DBC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D3BA60A-2DD7-4BD8-BD3A-543D92604D4A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A6FEFF-C391-4E40-AA13-3C3550660B17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510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1925" y="1582786"/>
            <a:ext cx="6417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r>
              <a:rPr lang="en-US" altLang="zh-CN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[1]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46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734671" y="3848629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1858309" cy="1251177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WXSS ,JavaScript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7439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使用过微信开发者工具，对小程序开发有一定的经验，粗略了解过腾讯服务器的使用。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68289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从未使用过微信开发者工具，但是学习过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从未使用过微信开发者工具，正在学习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项目经验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102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工作量估算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AC880DD-2BA6-4B8A-8E13-71A7D9FD2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30658"/>
              </p:ext>
            </p:extLst>
          </p:nvPr>
        </p:nvGraphicFramePr>
        <p:xfrm>
          <a:off x="4797549" y="944467"/>
          <a:ext cx="6560600" cy="2618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150">
                  <a:extLst>
                    <a:ext uri="{9D8B030D-6E8A-4147-A177-3AD203B41FA5}">
                      <a16:colId xmlns:a16="http://schemas.microsoft.com/office/drawing/2014/main" val="4163377874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198410485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2242782729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379118712"/>
                    </a:ext>
                  </a:extLst>
                </a:gridCol>
              </a:tblGrid>
              <a:tr h="436485"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简单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平均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复杂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5669000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输入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8194533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输出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1492925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查询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214301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文件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7388687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接口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267871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3C9AD7D-AEB7-4D54-8228-EE31910DCA61}"/>
              </a:ext>
            </a:extLst>
          </p:cNvPr>
          <p:cNvSpPr txBox="1"/>
          <p:nvPr/>
        </p:nvSpPr>
        <p:spPr>
          <a:xfrm>
            <a:off x="9976105" y="3655710"/>
            <a:ext cx="133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UFP=195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BFA1AF-5374-49AF-AE53-85FBE267220A}"/>
              </a:ext>
            </a:extLst>
          </p:cNvPr>
          <p:cNvSpPr txBox="1"/>
          <p:nvPr/>
        </p:nvSpPr>
        <p:spPr>
          <a:xfrm>
            <a:off x="686795" y="4745054"/>
            <a:ext cx="637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    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885D41-E4C9-4A00-8D5A-C1622ED51757}"/>
              </a:ext>
            </a:extLst>
          </p:cNvPr>
          <p:cNvSpPr/>
          <p:nvPr/>
        </p:nvSpPr>
        <p:spPr>
          <a:xfrm>
            <a:off x="1059365" y="1531466"/>
            <a:ext cx="2906867" cy="4063821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FA6AEB-0788-4156-954B-F4675E65CA43}"/>
              </a:ext>
            </a:extLst>
          </p:cNvPr>
          <p:cNvSpPr/>
          <p:nvPr/>
        </p:nvSpPr>
        <p:spPr>
          <a:xfrm>
            <a:off x="4797549" y="3948913"/>
            <a:ext cx="6560600" cy="252921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/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𝐾𝐿𝑂𝐶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∏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dirty="0"/>
                  <a:t>      COCOMO2</a:t>
                </a:r>
                <a:r>
                  <a:rPr lang="zh-CN" altLang="en-US" dirty="0"/>
                  <a:t>模型中，未调整功能点数（</a:t>
                </a:r>
                <a:r>
                  <a:rPr lang="en-US" altLang="zh-CN" dirty="0"/>
                  <a:t>UPL</a:t>
                </a:r>
                <a:r>
                  <a:rPr lang="zh-CN" altLang="en-US" dirty="0"/>
                  <a:t>）和代码行数</a:t>
                </a:r>
                <a:r>
                  <a:rPr lang="en-US" altLang="zh-CN" dirty="0"/>
                  <a:t>(LOC)</a:t>
                </a:r>
                <a:r>
                  <a:rPr lang="zh-CN" altLang="en-US" dirty="0"/>
                  <a:t>上可以相互转换</a:t>
                </a:r>
                <a:r>
                  <a:rPr lang="en-US" altLang="zh-CN" baseline="30000" dirty="0"/>
                  <a:t>[2]</a:t>
                </a:r>
                <a:r>
                  <a:rPr lang="zh-CN" altLang="en-US" dirty="0"/>
                  <a:t>，第四代语言中</a:t>
                </a:r>
                <a:r>
                  <a:rPr lang="en-US" altLang="zh-CN" dirty="0"/>
                  <a:t>UFP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KLOC</a:t>
                </a:r>
                <a:r>
                  <a:rPr lang="zh-CN" altLang="en-US" dirty="0"/>
                  <a:t>的转化率为</a:t>
                </a:r>
                <a:r>
                  <a:rPr lang="en-US" altLang="zh-CN" dirty="0"/>
                  <a:t>20</a:t>
                </a:r>
                <a:r>
                  <a:rPr lang="zh-CN" altLang="en-US" dirty="0"/>
                  <a:t>，可以得到软件规模大概为</a:t>
                </a:r>
                <a:r>
                  <a:rPr lang="en-US" altLang="zh-CN" dirty="0"/>
                  <a:t>3950</a:t>
                </a:r>
                <a:r>
                  <a:rPr lang="zh-CN" altLang="en-US" dirty="0"/>
                  <a:t>行代码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评估成本因素，得到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/>
                          <m:t>0.72402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评估模型指数，得到</a:t>
                </a:r>
                <a:r>
                  <a:rPr lang="en-US" altLang="zh-CN" dirty="0"/>
                  <a:t>b=1.13</a:t>
                </a:r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总工作量为</a:t>
                </a:r>
                <a:r>
                  <a:rPr lang="en-US" altLang="zh-CN" dirty="0"/>
                  <a:t>10.26</a:t>
                </a:r>
                <a:r>
                  <a:rPr lang="zh-CN" altLang="en-US" dirty="0"/>
                  <a:t>个人月</a:t>
                </a:r>
                <a:r>
                  <a:rPr lang="en-US" altLang="zh-CN" dirty="0"/>
                  <a:t>	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blipFill>
                <a:blip r:embed="rId3"/>
                <a:stretch>
                  <a:fillRect l="-785" r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289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游戏设计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EF56A-8CC9-4521-80F0-4EDA7EE4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17864" r="23981" b="12233"/>
          <a:stretch/>
        </p:blipFill>
        <p:spPr>
          <a:xfrm>
            <a:off x="7509409" y="526347"/>
            <a:ext cx="3151948" cy="2367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19D682-AD18-41D5-8682-146BF567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6" y="3098851"/>
            <a:ext cx="1853991" cy="36616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BDDCC4-11EA-46A6-9A5B-058FAC55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14" y="3022506"/>
            <a:ext cx="3808378" cy="36156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10F626-BE2A-4AC4-A60B-3240072EE8FF}"/>
              </a:ext>
            </a:extLst>
          </p:cNvPr>
          <p:cNvSpPr txBox="1"/>
          <p:nvPr/>
        </p:nvSpPr>
        <p:spPr>
          <a:xfrm>
            <a:off x="1852165" y="3343066"/>
            <a:ext cx="3431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使用技能按钮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1A41B6-07D3-4A36-A256-94FF6D580FBF}"/>
              </a:ext>
            </a:extLst>
          </p:cNvPr>
          <p:cNvSpPr/>
          <p:nvPr/>
        </p:nvSpPr>
        <p:spPr>
          <a:xfrm>
            <a:off x="603504" y="762112"/>
            <a:ext cx="6250450" cy="2214343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C5E83-CB54-4341-BF34-DED14855594B}"/>
              </a:ext>
            </a:extLst>
          </p:cNvPr>
          <p:cNvSpPr txBox="1"/>
          <p:nvPr/>
        </p:nvSpPr>
        <p:spPr>
          <a:xfrm>
            <a:off x="809204" y="1011504"/>
            <a:ext cx="58262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在核心游戏逻辑上，找到了使用网页版飞翔的小鸟的</a:t>
            </a:r>
            <a:r>
              <a:rPr lang="en-US" altLang="zh-CN" sz="2000" dirty="0"/>
              <a:t>HTLM+CSS+JS</a:t>
            </a:r>
            <a:r>
              <a:rPr lang="zh-CN" altLang="en-US" sz="2000" dirty="0"/>
              <a:t>代码。</a:t>
            </a:r>
            <a:endParaRPr lang="en-US" altLang="zh-CN" sz="2000" dirty="0"/>
          </a:p>
          <a:p>
            <a:r>
              <a:rPr lang="zh-CN" altLang="en-US" sz="2000" dirty="0"/>
              <a:t>可以在该代码上进行改造，完成软件项目中的游戏模块。</a:t>
            </a:r>
            <a:endParaRPr lang="en-US" altLang="zh-CN" sz="2000" dirty="0"/>
          </a:p>
          <a:p>
            <a:r>
              <a:rPr lang="zh-CN" altLang="en-US" sz="2000" dirty="0"/>
              <a:t>主要添加以下四个模块</a:t>
            </a:r>
            <a:r>
              <a:rPr lang="en-US" altLang="zh-CN" sz="2000" dirty="0"/>
              <a:t>: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18057717-FAE4-4797-87B1-0EFA59FCD687}"/>
              </a:ext>
            </a:extLst>
          </p:cNvPr>
          <p:cNvSpPr/>
          <p:nvPr/>
        </p:nvSpPr>
        <p:spPr>
          <a:xfrm rot="5400000">
            <a:off x="784112" y="3123941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8BACCAF0-48AE-47B5-819E-B25991EED0A1}"/>
              </a:ext>
            </a:extLst>
          </p:cNvPr>
          <p:cNvSpPr/>
          <p:nvPr/>
        </p:nvSpPr>
        <p:spPr>
          <a:xfrm>
            <a:off x="1045674" y="3340300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41A0714D-B00E-45CC-85B2-F07F82411E3E}"/>
              </a:ext>
            </a:extLst>
          </p:cNvPr>
          <p:cNvSpPr/>
          <p:nvPr/>
        </p:nvSpPr>
        <p:spPr>
          <a:xfrm>
            <a:off x="1035949" y="4291870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D98E8EB-5502-491C-A8CC-6BC0D6BA3E7D}"/>
              </a:ext>
            </a:extLst>
          </p:cNvPr>
          <p:cNvSpPr/>
          <p:nvPr/>
        </p:nvSpPr>
        <p:spPr>
          <a:xfrm rot="5400000">
            <a:off x="762564" y="4048929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EBB8F18-289F-4D7E-91C5-665E1B660E59}"/>
              </a:ext>
            </a:extLst>
          </p:cNvPr>
          <p:cNvSpPr/>
          <p:nvPr/>
        </p:nvSpPr>
        <p:spPr>
          <a:xfrm>
            <a:off x="1020668" y="4196214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8F5638-B80A-4E0B-AAD4-CDE591E4D06E}"/>
              </a:ext>
            </a:extLst>
          </p:cNvPr>
          <p:cNvSpPr txBox="1"/>
          <p:nvPr/>
        </p:nvSpPr>
        <p:spPr>
          <a:xfrm>
            <a:off x="1862313" y="6064536"/>
            <a:ext cx="173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难度选择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F84DC6-4DE0-46F9-BB82-DE808AA30367}"/>
              </a:ext>
            </a:extLst>
          </p:cNvPr>
          <p:cNvSpPr txBox="1"/>
          <p:nvPr/>
        </p:nvSpPr>
        <p:spPr>
          <a:xfrm>
            <a:off x="1852165" y="5110392"/>
            <a:ext cx="191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分数统计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F424B8-FDC8-478A-B760-F3C6E6A8AD3B}"/>
              </a:ext>
            </a:extLst>
          </p:cNvPr>
          <p:cNvSpPr txBox="1"/>
          <p:nvPr/>
        </p:nvSpPr>
        <p:spPr>
          <a:xfrm>
            <a:off x="1833171" y="4226729"/>
            <a:ext cx="163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地图金币显示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9" name="六边形 28">
            <a:extLst>
              <a:ext uri="{FF2B5EF4-FFF2-40B4-BE49-F238E27FC236}">
                <a16:creationId xmlns:a16="http://schemas.microsoft.com/office/drawing/2014/main" id="{D715E78A-83FB-494E-A178-F7DF4FFDACD6}"/>
              </a:ext>
            </a:extLst>
          </p:cNvPr>
          <p:cNvSpPr/>
          <p:nvPr/>
        </p:nvSpPr>
        <p:spPr>
          <a:xfrm rot="5400000">
            <a:off x="791459" y="4973914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2DBD3C4-6A09-463D-94B1-8DE62E67BF0A}"/>
              </a:ext>
            </a:extLst>
          </p:cNvPr>
          <p:cNvSpPr/>
          <p:nvPr/>
        </p:nvSpPr>
        <p:spPr>
          <a:xfrm>
            <a:off x="1053021" y="5190273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88D7D96F-1E9F-4D51-AB29-80879387B835}"/>
              </a:ext>
            </a:extLst>
          </p:cNvPr>
          <p:cNvSpPr/>
          <p:nvPr/>
        </p:nvSpPr>
        <p:spPr>
          <a:xfrm>
            <a:off x="1043296" y="6141843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F493EAB1-FFA0-46CC-AD4E-C6EDA7F6C51E}"/>
              </a:ext>
            </a:extLst>
          </p:cNvPr>
          <p:cNvSpPr/>
          <p:nvPr/>
        </p:nvSpPr>
        <p:spPr>
          <a:xfrm rot="5400000">
            <a:off x="769911" y="5898902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36CC6C74-2910-482F-A351-2B9C05CB99C6}"/>
              </a:ext>
            </a:extLst>
          </p:cNvPr>
          <p:cNvSpPr/>
          <p:nvPr/>
        </p:nvSpPr>
        <p:spPr>
          <a:xfrm>
            <a:off x="1028015" y="6046187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6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平台限制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978AAF-AD06-44A4-A7B0-A4111245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2043"/>
            <a:ext cx="2803551" cy="49840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E51336-2160-4249-8071-0ADB635D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32" y="1052043"/>
            <a:ext cx="2803550" cy="4984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AE03D5-13A4-4BC2-B741-F5AF22D5E255}"/>
              </a:ext>
            </a:extLst>
          </p:cNvPr>
          <p:cNvSpPr txBox="1"/>
          <p:nvPr/>
        </p:nvSpPr>
        <p:spPr>
          <a:xfrm>
            <a:off x="6933758" y="6168216"/>
            <a:ext cx="196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浴火沙城</a:t>
            </a:r>
            <a:r>
              <a:rPr lang="en-US" altLang="zh-CN" baseline="30000" dirty="0"/>
              <a:t>[3]</a:t>
            </a:r>
            <a:endParaRPr lang="zh-CN" altLang="en-US" baseline="30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B4F201-BF3C-4BB5-B0A6-0A73E1DCD0FB}"/>
              </a:ext>
            </a:extLst>
          </p:cNvPr>
          <p:cNvSpPr txBox="1"/>
          <p:nvPr/>
        </p:nvSpPr>
        <p:spPr>
          <a:xfrm>
            <a:off x="9934112" y="6168216"/>
            <a:ext cx="143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动物餐厅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870385-508F-4982-9F13-122343EB5E55}"/>
              </a:ext>
            </a:extLst>
          </p:cNvPr>
          <p:cNvSpPr/>
          <p:nvPr/>
        </p:nvSpPr>
        <p:spPr>
          <a:xfrm>
            <a:off x="809504" y="1699454"/>
            <a:ext cx="4710613" cy="3689268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859853-5AFD-4101-8E90-6CB4A9419D36}"/>
              </a:ext>
            </a:extLst>
          </p:cNvPr>
          <p:cNvSpPr txBox="1"/>
          <p:nvPr/>
        </p:nvSpPr>
        <p:spPr>
          <a:xfrm>
            <a:off x="1070886" y="2129666"/>
            <a:ext cx="42590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400" dirty="0"/>
              <a:t>微信信平台的小游戏的规模有所限制，游戏压缩包的规模限制在</a:t>
            </a:r>
            <a:r>
              <a:rPr lang="en-US" altLang="zh-CN" sz="2400" dirty="0"/>
              <a:t>4MB</a:t>
            </a:r>
            <a:r>
              <a:rPr lang="zh-CN" altLang="en-US" sz="2400" dirty="0"/>
              <a:t>以内。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FE26B-C49A-4366-A955-3B1086FF7E91}"/>
              </a:ext>
            </a:extLst>
          </p:cNvPr>
          <p:cNvSpPr txBox="1"/>
          <p:nvPr/>
        </p:nvSpPr>
        <p:spPr>
          <a:xfrm>
            <a:off x="1175640" y="3975821"/>
            <a:ext cx="40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尽可能地压缩软件</a:t>
            </a:r>
            <a:endParaRPr lang="en-US" altLang="zh-CN" sz="2400" dirty="0"/>
          </a:p>
          <a:p>
            <a:pPr algn="ctr"/>
            <a:r>
              <a:rPr lang="zh-CN" altLang="en-US" sz="2400" dirty="0"/>
              <a:t>将服务器部署在云上</a:t>
            </a:r>
          </a:p>
        </p:txBody>
      </p: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A6E4D5F5-6D8D-4870-82C8-A86D317FD4D0}"/>
              </a:ext>
            </a:extLst>
          </p:cNvPr>
          <p:cNvCxnSpPr>
            <a:cxnSpLocks/>
          </p:cNvCxnSpPr>
          <p:nvPr/>
        </p:nvCxnSpPr>
        <p:spPr>
          <a:xfrm>
            <a:off x="1291271" y="3683685"/>
            <a:ext cx="3608749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项目成本</a:t>
            </a:r>
          </a:p>
        </p:txBody>
      </p:sp>
      <p:sp>
        <p:nvSpPr>
          <p:cNvPr id="3" name="Pentagon 35">
            <a:extLst>
              <a:ext uri="{FF2B5EF4-FFF2-40B4-BE49-F238E27FC236}">
                <a16:creationId xmlns:a16="http://schemas.microsoft.com/office/drawing/2014/main" id="{C5A54D38-B717-3F4A-B2F8-C25B726A1EED}"/>
              </a:ext>
            </a:extLst>
          </p:cNvPr>
          <p:cNvSpPr/>
          <p:nvPr/>
        </p:nvSpPr>
        <p:spPr>
          <a:xfrm>
            <a:off x="7301456" y="4011623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杂物费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Pentagon 66">
            <a:extLst>
              <a:ext uri="{FF2B5EF4-FFF2-40B4-BE49-F238E27FC236}">
                <a16:creationId xmlns:a16="http://schemas.microsoft.com/office/drawing/2014/main" id="{9414E06C-4B58-764B-8014-B9840E8F0B0C}"/>
              </a:ext>
            </a:extLst>
          </p:cNvPr>
          <p:cNvSpPr/>
          <p:nvPr/>
        </p:nvSpPr>
        <p:spPr>
          <a:xfrm>
            <a:off x="939265" y="820880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美工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9">
            <a:extLst>
              <a:ext uri="{FF2B5EF4-FFF2-40B4-BE49-F238E27FC236}">
                <a16:creationId xmlns:a16="http://schemas.microsoft.com/office/drawing/2014/main" id="{669152CE-4493-8442-A813-96E8C309C83F}"/>
              </a:ext>
            </a:extLst>
          </p:cNvPr>
          <p:cNvSpPr/>
          <p:nvPr/>
        </p:nvSpPr>
        <p:spPr>
          <a:xfrm>
            <a:off x="7301457" y="820881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域名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70">
            <a:extLst>
              <a:ext uri="{FF2B5EF4-FFF2-40B4-BE49-F238E27FC236}">
                <a16:creationId xmlns:a16="http://schemas.microsoft.com/office/drawing/2014/main" id="{F7C22992-7124-894E-BBFB-1814D90C88EE}"/>
              </a:ext>
            </a:extLst>
          </p:cNvPr>
          <p:cNvSpPr/>
          <p:nvPr/>
        </p:nvSpPr>
        <p:spPr>
          <a:xfrm>
            <a:off x="939264" y="2440028"/>
            <a:ext cx="1863375" cy="1011868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开发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1">
            <a:extLst>
              <a:ext uri="{FF2B5EF4-FFF2-40B4-BE49-F238E27FC236}">
                <a16:creationId xmlns:a16="http://schemas.microsoft.com/office/drawing/2014/main" id="{66B82A1F-50BF-B64D-8D84-46CD55DA9B6D}"/>
              </a:ext>
            </a:extLst>
          </p:cNvPr>
          <p:cNvSpPr/>
          <p:nvPr/>
        </p:nvSpPr>
        <p:spPr>
          <a:xfrm>
            <a:off x="7301457" y="263251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服务器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TextBox 75">
            <a:extLst>
              <a:ext uri="{FF2B5EF4-FFF2-40B4-BE49-F238E27FC236}">
                <a16:creationId xmlns:a16="http://schemas.microsoft.com/office/drawing/2014/main" id="{37E2F442-AB1D-B34F-9A5C-4518CB69A7E8}"/>
              </a:ext>
            </a:extLst>
          </p:cNvPr>
          <p:cNvSpPr txBox="1"/>
          <p:nvPr/>
        </p:nvSpPr>
        <p:spPr>
          <a:xfrm>
            <a:off x="2981613" y="2308138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596DA13-0FB4-314F-AA71-7EC7592D0221}"/>
              </a:ext>
            </a:extLst>
          </p:cNvPr>
          <p:cNvSpPr txBox="1"/>
          <p:nvPr/>
        </p:nvSpPr>
        <p:spPr>
          <a:xfrm>
            <a:off x="2995946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8A2AED02-4488-0E43-B6F9-C557DBE0421E}"/>
              </a:ext>
            </a:extLst>
          </p:cNvPr>
          <p:cNvSpPr txBox="1"/>
          <p:nvPr/>
        </p:nvSpPr>
        <p:spPr>
          <a:xfrm>
            <a:off x="2995944" y="2554359"/>
            <a:ext cx="3677943" cy="999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从第一节课（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日）到项目最终评审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(2021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，一共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个工作日、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个双休日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个节假日，一共花费按每天工作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小时计算，一共花费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27939.12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A000ACA-21E0-4F29-9B55-F77CABC08893}"/>
              </a:ext>
            </a:extLst>
          </p:cNvPr>
          <p:cNvSpPr txBox="1"/>
          <p:nvPr/>
        </p:nvSpPr>
        <p:spPr>
          <a:xfrm>
            <a:off x="9358138" y="2861269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腾讯云双十一优惠，服务器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88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每年</a:t>
            </a:r>
          </a:p>
        </p:txBody>
      </p:sp>
      <p:sp>
        <p:nvSpPr>
          <p:cNvPr id="16" name="Pentagon 70">
            <a:extLst>
              <a:ext uri="{FF2B5EF4-FFF2-40B4-BE49-F238E27FC236}">
                <a16:creationId xmlns:a16="http://schemas.microsoft.com/office/drawing/2014/main" id="{AC64CF88-3DC0-419A-AC19-CE76AF79991C}"/>
              </a:ext>
            </a:extLst>
          </p:cNvPr>
          <p:cNvSpPr/>
          <p:nvPr/>
        </p:nvSpPr>
        <p:spPr>
          <a:xfrm>
            <a:off x="939263" y="401162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团队建设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8DD75FA7-786D-46C3-B7D7-23B2BF8A64F4}"/>
              </a:ext>
            </a:extLst>
          </p:cNvPr>
          <p:cNvSpPr txBox="1"/>
          <p:nvPr/>
        </p:nvSpPr>
        <p:spPr>
          <a:xfrm>
            <a:off x="3103168" y="1218370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F9FEE7BE-BF28-4C8F-B353-F9B5179BF19E}"/>
              </a:ext>
            </a:extLst>
          </p:cNvPr>
          <p:cNvSpPr txBox="1"/>
          <p:nvPr/>
        </p:nvSpPr>
        <p:spPr>
          <a:xfrm>
            <a:off x="9358138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DEAF7A7-27CA-46AD-A9C6-6803F8B4B951}"/>
              </a:ext>
            </a:extLst>
          </p:cNvPr>
          <p:cNvSpPr txBox="1"/>
          <p:nvPr/>
        </p:nvSpPr>
        <p:spPr>
          <a:xfrm>
            <a:off x="9617760" y="1207915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预计购入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.com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后缀域名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,30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F82AA-E254-4F46-B869-19142D384C61}"/>
              </a:ext>
            </a:extLst>
          </p:cNvPr>
          <p:cNvSpPr txBox="1"/>
          <p:nvPr/>
        </p:nvSpPr>
        <p:spPr>
          <a:xfrm>
            <a:off x="4257028" y="5518206"/>
            <a:ext cx="367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总成本：</a:t>
            </a:r>
            <a:endParaRPr lang="en-US" altLang="zh-CN" sz="3600" dirty="0"/>
          </a:p>
          <a:p>
            <a:pPr algn="ctr"/>
            <a:r>
              <a:rPr lang="en-US" altLang="zh-CN" sz="3600" dirty="0"/>
              <a:t>29557.12</a:t>
            </a:r>
            <a:r>
              <a:rPr lang="zh-CN" altLang="en-US" sz="3600" dirty="0"/>
              <a:t>元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875590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平台收入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282A8D-2D1A-4030-A09F-36BA1D31D4B6}"/>
              </a:ext>
            </a:extLst>
          </p:cNvPr>
          <p:cNvSpPr txBox="1"/>
          <p:nvPr/>
        </p:nvSpPr>
        <p:spPr>
          <a:xfrm>
            <a:off x="1356903" y="1570357"/>
            <a:ext cx="3019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广告变现</a:t>
            </a:r>
            <a:r>
              <a:rPr lang="en-US" altLang="zh-CN" sz="4400" b="1" baseline="30000" dirty="0"/>
              <a:t>[5]</a:t>
            </a:r>
            <a:endParaRPr lang="zh-CN" altLang="en-US" sz="4400" b="1" baseline="30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62C562-0E7E-4249-8EE3-876460CB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3" y="3676453"/>
            <a:ext cx="10675953" cy="2802015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8483E6A-015C-4DF4-B972-FEBB5A0A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59" y="1060058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3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项目的成本主要集中再人工费用上，服务器、域名、美工等占较小比例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143260"/>
            <a:ext cx="4076056" cy="1641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项目收益主要来自于微信的广告和活动推广，由于涉及到的元素较多，无法计算出具体的收入，单数无疑问的，在微信小游戏上确实诞生多款成功盈利的游戏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项目风险与机遇共存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9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根据我们的调研，微信上不乏收益较好的大型游戏，所以我们小组认为我们的游戏可以在微信中被接受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3246118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78171" y="158278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Vue.js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前端开发工具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6305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/>
              <a:t>JS</a:t>
            </a:r>
            <a:r>
              <a:rPr lang="zh-CN" altLang="en-US" dirty="0"/>
              <a:t>框架的项目经验，学习成本较高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892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664733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现在，页游游戏用户明显较以前减少，用户低龄化明显，游戏市场偏小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网站的初期推广困难，需要大量的资金进行宣传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99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8934" y="1582786"/>
            <a:ext cx="57631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30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flutter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26271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en-US" altLang="zh-CN" sz="1400" b="1" dirty="0">
                  <a:solidFill>
                    <a:srgbClr val="1C2E48"/>
                  </a:solidFill>
                </a:rPr>
                <a:t>APP</a:t>
              </a:r>
              <a:r>
                <a:rPr lang="zh-CN" altLang="en-US" sz="1400" b="1" dirty="0">
                  <a:solidFill>
                    <a:srgbClr val="1C2E48"/>
                  </a:solidFill>
                </a:rPr>
                <a:t>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47333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 err="1"/>
              <a:t>Fluter</a:t>
            </a:r>
            <a:r>
              <a:rPr lang="zh-CN" altLang="en-US" dirty="0"/>
              <a:t>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4337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557472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4754461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01070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4635268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现在，手游市场用户庞大，但是游戏游戏种类数量太多，网站的初期推广及其困难，需要大量的资金进行宣传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4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39846" y="158278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三种可行性方案的比较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74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比较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2F1081D-E75E-4EE5-93EB-F29D82F8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79902"/>
              </p:ext>
            </p:extLst>
          </p:nvPr>
        </p:nvGraphicFramePr>
        <p:xfrm>
          <a:off x="1172464" y="1021418"/>
          <a:ext cx="9754616" cy="4602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654">
                  <a:extLst>
                    <a:ext uri="{9D8B030D-6E8A-4147-A177-3AD203B41FA5}">
                      <a16:colId xmlns:a16="http://schemas.microsoft.com/office/drawing/2014/main" val="4243197973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1060509841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240210266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3440642813"/>
                    </a:ext>
                  </a:extLst>
                </a:gridCol>
              </a:tblGrid>
              <a:tr h="10036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微信开发者工具开发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网页端开发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21112"/>
                  </a:ext>
                </a:extLst>
              </a:tr>
              <a:tr h="19853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软件规模将收到限制，需要学习微信开发者工具，有一定的成本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vue.js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Spring Boot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等开发框架，有较高的学习成本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flutter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，学习成本较高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59534"/>
                  </a:ext>
                </a:extLst>
              </a:tr>
              <a:tr h="1613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只要完成初期用户的积累，就可以获得一定的收益和推广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6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745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项目成员有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学习经验，容易上手微信开发者工具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游戏样式新颖，市场上未出现过。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微信小程序投入资金较少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市面上游戏种类庞多，都是潜在的竞争者，竞争压力大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广告收费的形式容易失去用户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游戏项目较大，存在不能够完全布置在微信小游戏平台上的风险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开发成员缺乏项目开发经验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项目组资金较紧张，在美工，游戏优化存在投入不足的风险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现在市场上手游市场巨大，微信小游戏有着较多的用户量，是一个较好的推广平台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微信平台有存在对小游戏的扶植计划，可以对优秀的小游戏进行资源倾斜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3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7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甘特图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F92D41-ACD8-4D61-92C0-9DBF3190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66" y="561320"/>
            <a:ext cx="9924997" cy="61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696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项目预算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74CB3F-F428-4F9D-9112-9DE898389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12442"/>
              </p:ext>
            </p:extLst>
          </p:nvPr>
        </p:nvGraphicFramePr>
        <p:xfrm>
          <a:off x="573572" y="542657"/>
          <a:ext cx="10856427" cy="6072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220">
                  <a:extLst>
                    <a:ext uri="{9D8B030D-6E8A-4147-A177-3AD203B41FA5}">
                      <a16:colId xmlns:a16="http://schemas.microsoft.com/office/drawing/2014/main" val="3432894516"/>
                    </a:ext>
                  </a:extLst>
                </a:gridCol>
                <a:gridCol w="1763065">
                  <a:extLst>
                    <a:ext uri="{9D8B030D-6E8A-4147-A177-3AD203B41FA5}">
                      <a16:colId xmlns:a16="http://schemas.microsoft.com/office/drawing/2014/main" val="3989938110"/>
                    </a:ext>
                  </a:extLst>
                </a:gridCol>
                <a:gridCol w="1383541">
                  <a:extLst>
                    <a:ext uri="{9D8B030D-6E8A-4147-A177-3AD203B41FA5}">
                      <a16:colId xmlns:a16="http://schemas.microsoft.com/office/drawing/2014/main" val="2456632446"/>
                    </a:ext>
                  </a:extLst>
                </a:gridCol>
                <a:gridCol w="1007678">
                  <a:extLst>
                    <a:ext uri="{9D8B030D-6E8A-4147-A177-3AD203B41FA5}">
                      <a16:colId xmlns:a16="http://schemas.microsoft.com/office/drawing/2014/main" val="626016251"/>
                    </a:ext>
                  </a:extLst>
                </a:gridCol>
                <a:gridCol w="1082840">
                  <a:extLst>
                    <a:ext uri="{9D8B030D-6E8A-4147-A177-3AD203B41FA5}">
                      <a16:colId xmlns:a16="http://schemas.microsoft.com/office/drawing/2014/main" val="4054882081"/>
                    </a:ext>
                  </a:extLst>
                </a:gridCol>
                <a:gridCol w="1625535">
                  <a:extLst>
                    <a:ext uri="{9D8B030D-6E8A-4147-A177-3AD203B41FA5}">
                      <a16:colId xmlns:a16="http://schemas.microsoft.com/office/drawing/2014/main" val="3957277703"/>
                    </a:ext>
                  </a:extLst>
                </a:gridCol>
                <a:gridCol w="2411548">
                  <a:extLst>
                    <a:ext uri="{9D8B030D-6E8A-4147-A177-3AD203B41FA5}">
                      <a16:colId xmlns:a16="http://schemas.microsoft.com/office/drawing/2014/main" val="3234329829"/>
                    </a:ext>
                  </a:extLst>
                </a:gridCol>
              </a:tblGrid>
              <a:tr h="4453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项目名称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规格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单价（元）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数量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小计（元）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备注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365355"/>
                  </a:ext>
                </a:extLst>
              </a:tr>
              <a:tr h="6306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域名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com</a:t>
                      </a:r>
                      <a:r>
                        <a:rPr lang="zh-CN" sz="1600" kern="100" dirty="0">
                          <a:effectLst/>
                        </a:rPr>
                        <a:t>或者</a:t>
                      </a:r>
                      <a:r>
                        <a:rPr lang="en-US" sz="1600" kern="100" dirty="0" err="1">
                          <a:effectLst/>
                        </a:rPr>
                        <a:t>cn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可以持续是使用一年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17141"/>
                  </a:ext>
                </a:extLst>
              </a:tr>
              <a:tr h="9460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微信公众平台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在微信平台上发布游戏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个人账户可以免费使用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214555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用于制作美工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59577"/>
                  </a:ext>
                </a:extLst>
              </a:tr>
              <a:tr h="18909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腾讯服务器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核</a:t>
                      </a:r>
                      <a:r>
                        <a:rPr lang="en-US" sz="1600" kern="100" dirty="0">
                          <a:effectLst/>
                        </a:rPr>
                        <a:t>1GB,windows Server 2012 </a:t>
                      </a:r>
                      <a:r>
                        <a:rPr lang="zh-CN" sz="1600" kern="100" dirty="0">
                          <a:effectLst/>
                        </a:rPr>
                        <a:t>数据中心版 </a:t>
                      </a:r>
                      <a:r>
                        <a:rPr lang="en-US" sz="1600" kern="100" dirty="0">
                          <a:effectLst/>
                        </a:rPr>
                        <a:t>64</a:t>
                      </a:r>
                      <a:r>
                        <a:rPr lang="zh-CN" sz="1600" kern="100" dirty="0">
                          <a:effectLst/>
                        </a:rPr>
                        <a:t>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学生优惠，可以持续使用一年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66904"/>
                  </a:ext>
                </a:extLst>
              </a:tr>
              <a:tr h="9084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团建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2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团队资金，用于购买印刷物资</a:t>
                      </a:r>
                      <a:r>
                        <a:rPr lang="zh-CN" altLang="en-US" sz="1600" kern="100" dirty="0">
                          <a:effectLst/>
                        </a:rPr>
                        <a:t>和团建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68409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杂费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30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704311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总计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131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2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4518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87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E0418B-1218-4004-9FA0-CDF9752B1D7D}"/>
              </a:ext>
            </a:extLst>
          </p:cNvPr>
          <p:cNvSpPr txBox="1"/>
          <p:nvPr/>
        </p:nvSpPr>
        <p:spPr>
          <a:xfrm>
            <a:off x="2015231" y="1438545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微信小游戏对软件包规模有限制</a:t>
            </a:r>
            <a:endParaRPr lang="en-US" altLang="zh-CN" dirty="0"/>
          </a:p>
          <a:p>
            <a:r>
              <a:rPr lang="zh-CN" altLang="en-US" dirty="0"/>
              <a:t>解决方案：尽量压缩软件规模；将资源服务器部署到第三方软件上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89A68F-FEDC-4E6B-B86F-10A728BBB5C0}"/>
              </a:ext>
            </a:extLst>
          </p:cNvPr>
          <p:cNvSpPr txBox="1"/>
          <p:nvPr/>
        </p:nvSpPr>
        <p:spPr>
          <a:xfrm>
            <a:off x="2015231" y="3105833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实际工期长于预计工期</a:t>
            </a:r>
            <a:endParaRPr lang="en-US" altLang="zh-CN" dirty="0"/>
          </a:p>
          <a:p>
            <a:r>
              <a:rPr lang="zh-CN" altLang="en-US" dirty="0"/>
              <a:t>解决方案：加班；削减不重要的功能；请外包完成部分工作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7112DA-5AEC-40C5-BB26-413AFD45BEFD}"/>
              </a:ext>
            </a:extLst>
          </p:cNvPr>
          <p:cNvSpPr txBox="1"/>
          <p:nvPr/>
        </p:nvSpPr>
        <p:spPr>
          <a:xfrm>
            <a:off x="2015231" y="4773121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游戏美工问题</a:t>
            </a:r>
            <a:endParaRPr lang="en-US" altLang="zh-CN" dirty="0"/>
          </a:p>
          <a:p>
            <a:r>
              <a:rPr lang="zh-CN" altLang="en-US" dirty="0"/>
              <a:t>解决方案：请创意学院的同学做美术指导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7045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不可预测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881B1EDE-A4BB-4819-8CE9-44B09308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66027"/>
              </p:ext>
            </p:extLst>
          </p:nvPr>
        </p:nvGraphicFramePr>
        <p:xfrm>
          <a:off x="1399219" y="1462888"/>
          <a:ext cx="9393561" cy="393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87">
                  <a:extLst>
                    <a:ext uri="{9D8B030D-6E8A-4147-A177-3AD203B41FA5}">
                      <a16:colId xmlns:a16="http://schemas.microsoft.com/office/drawing/2014/main" val="264509622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308729798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2873858027"/>
                    </a:ext>
                  </a:extLst>
                </a:gridCol>
              </a:tblGrid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问题类型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参考方案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65703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周诚信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请求外包，在网络上发帖悬赏解决，请教专家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22836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陈骁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动员组织内部成员捐款，寻求赞助合作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65594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李以昕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询问上级领导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1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86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4417" y="158278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小组分工以评价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19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15D5F-19C3-4B63-89E7-AB8060473AF9}"/>
              </a:ext>
            </a:extLst>
          </p:cNvPr>
          <p:cNvSpPr txBox="1"/>
          <p:nvPr/>
        </p:nvSpPr>
        <p:spPr>
          <a:xfrm>
            <a:off x="894715" y="861235"/>
            <a:ext cx="70448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每次作业个人最高总分为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每次作业开始前，每一个组员可以获得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分基准分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组长经可能为每一个组员分配相近的工作量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组员认为自己的工作量大于其他组员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组员认为自己的工作复杂与其他组员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3)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组员认为自己的某项工作完成度远高于预期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组员可以提出申请，经过全体讨论后，可以增加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组员没有按时完成任务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组员任务的完成度低于预期</a:t>
            </a:r>
          </a:p>
          <a:p>
            <a:pPr marL="4572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由组长提出意见，经过全体讨论后，扣该成员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每一个加分和减分针对一个小作业，而不是全部作业。如果一组员认为自己本次任务中有多个作业完成程度高于预期，可以申请多个加分。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在关于分数的评审会议中，组长享有最终决定权，组员只有讨论权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552D14-0B4B-4D88-BC53-6A19243170C2}"/>
              </a:ext>
            </a:extLst>
          </p:cNvPr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评分规则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1564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9.1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9.3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9.2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FC0727-9B6C-4EB0-AD40-BE9C6DE83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72306"/>
              </p:ext>
            </p:extLst>
          </p:nvPr>
        </p:nvGraphicFramePr>
        <p:xfrm>
          <a:off x="1401933" y="901922"/>
          <a:ext cx="9863830" cy="5578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2331">
                  <a:extLst>
                    <a:ext uri="{9D8B030D-6E8A-4147-A177-3AD203B41FA5}">
                      <a16:colId xmlns:a16="http://schemas.microsoft.com/office/drawing/2014/main" val="3224220616"/>
                    </a:ext>
                  </a:extLst>
                </a:gridCol>
                <a:gridCol w="3803068">
                  <a:extLst>
                    <a:ext uri="{9D8B030D-6E8A-4147-A177-3AD203B41FA5}">
                      <a16:colId xmlns:a16="http://schemas.microsoft.com/office/drawing/2014/main" val="1634997034"/>
                    </a:ext>
                  </a:extLst>
                </a:gridCol>
                <a:gridCol w="2475013">
                  <a:extLst>
                    <a:ext uri="{9D8B030D-6E8A-4147-A177-3AD203B41FA5}">
                      <a16:colId xmlns:a16="http://schemas.microsoft.com/office/drawing/2014/main" val="2687247207"/>
                    </a:ext>
                  </a:extLst>
                </a:gridCol>
                <a:gridCol w="893418">
                  <a:extLst>
                    <a:ext uri="{9D8B030D-6E8A-4147-A177-3AD203B41FA5}">
                      <a16:colId xmlns:a16="http://schemas.microsoft.com/office/drawing/2014/main" val="1755912594"/>
                    </a:ext>
                  </a:extLst>
                </a:gridCol>
              </a:tblGrid>
              <a:tr h="3256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周诚信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8016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49775"/>
                  </a:ext>
                </a:extLst>
              </a:tr>
              <a:tr h="3256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撰写文档中的产品部分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5468"/>
                  </a:ext>
                </a:extLst>
              </a:tr>
              <a:tr h="3256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PPT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588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82181"/>
                  </a:ext>
                </a:extLst>
              </a:tr>
              <a:tr h="38230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制定评分方案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42170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重新估计预算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51794"/>
                  </a:ext>
                </a:extLst>
              </a:tr>
              <a:tr h="9486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撰写技术可行性、经济可行性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通过</a:t>
                      </a:r>
                      <a:r>
                        <a:rPr lang="en-US" altLang="zh-CN" sz="1100" u="none" strike="noStrike">
                          <a:effectLst/>
                        </a:rPr>
                        <a:t>COCOMO2</a:t>
                      </a:r>
                      <a:r>
                        <a:rPr lang="zh-CN" altLang="en-US" sz="1100" u="none" strike="noStrike">
                          <a:effectLst/>
                        </a:rPr>
                        <a:t>模型评估了工作量，考虑方面较多，予以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6345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3701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撰写会议记录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39070"/>
                  </a:ext>
                </a:extLst>
              </a:tr>
              <a:tr h="382302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17190"/>
                  </a:ext>
                </a:extLst>
              </a:tr>
              <a:tr h="3823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进行</a:t>
                      </a:r>
                      <a:r>
                        <a:rPr lang="en-US" sz="1200" u="none" strike="noStrike">
                          <a:effectLst/>
                        </a:rPr>
                        <a:t>SWOT</a:t>
                      </a:r>
                      <a:r>
                        <a:rPr lang="zh-CN" altLang="en-US" sz="1200" u="none" strike="noStrike">
                          <a:effectLst/>
                        </a:rPr>
                        <a:t>分析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0313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53735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78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7822466-795B-47C4-AF2F-FB2270A3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99682"/>
              </p:ext>
            </p:extLst>
          </p:nvPr>
        </p:nvGraphicFramePr>
        <p:xfrm>
          <a:off x="1136342" y="1100831"/>
          <a:ext cx="10120545" cy="5131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401">
                  <a:extLst>
                    <a:ext uri="{9D8B030D-6E8A-4147-A177-3AD203B41FA5}">
                      <a16:colId xmlns:a16="http://schemas.microsoft.com/office/drawing/2014/main" val="768793732"/>
                    </a:ext>
                  </a:extLst>
                </a:gridCol>
                <a:gridCol w="3902046">
                  <a:extLst>
                    <a:ext uri="{9D8B030D-6E8A-4147-A177-3AD203B41FA5}">
                      <a16:colId xmlns:a16="http://schemas.microsoft.com/office/drawing/2014/main" val="1699453226"/>
                    </a:ext>
                  </a:extLst>
                </a:gridCol>
                <a:gridCol w="2539427">
                  <a:extLst>
                    <a:ext uri="{9D8B030D-6E8A-4147-A177-3AD203B41FA5}">
                      <a16:colId xmlns:a16="http://schemas.microsoft.com/office/drawing/2014/main" val="3608023520"/>
                    </a:ext>
                  </a:extLst>
                </a:gridCol>
                <a:gridCol w="916671">
                  <a:extLst>
                    <a:ext uri="{9D8B030D-6E8A-4147-A177-3AD203B41FA5}">
                      <a16:colId xmlns:a16="http://schemas.microsoft.com/office/drawing/2014/main" val="920223700"/>
                    </a:ext>
                  </a:extLst>
                </a:gridCol>
              </a:tblGrid>
              <a:tr h="29578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陈骁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32631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276007"/>
                  </a:ext>
                </a:extLst>
              </a:tr>
              <a:tr h="861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WPS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</a:t>
                      </a:r>
                      <a:r>
                        <a:rPr lang="en-US" altLang="zh-CN" sz="1100" u="none" strike="noStrike">
                          <a:effectLst/>
                        </a:rPr>
                        <a:t>WBS</a:t>
                      </a:r>
                      <a:r>
                        <a:rPr lang="zh-CN" altLang="en-US" sz="1100" u="none" strike="noStrike">
                          <a:effectLst/>
                        </a:rPr>
                        <a:t>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51303"/>
                  </a:ext>
                </a:extLst>
              </a:tr>
              <a:tr h="8616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制作甘特图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制作了初版的甘特图，达不到老师所提到要求，但是考虑到工作量大且复杂，可以谅解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646965"/>
                  </a:ext>
                </a:extLst>
              </a:tr>
              <a:tr h="5787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撰写文档中实施计划，支持条件，专题计划要点等部分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完成情况良好，考虑到工作量较大，基于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分的加分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04223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31356"/>
                  </a:ext>
                </a:extLst>
              </a:tr>
              <a:tr h="5787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优化</a:t>
                      </a:r>
                      <a:r>
                        <a:rPr lang="en-US" altLang="zh-CN" sz="1200" u="none" strike="noStrike">
                          <a:effectLst/>
                        </a:rPr>
                        <a:t>WBS</a:t>
                      </a:r>
                      <a:r>
                        <a:rPr lang="zh-CN" altLang="en-US" sz="1200" u="none" strike="noStrike">
                          <a:effectLst/>
                        </a:rPr>
                        <a:t>，甘特图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完成情况好于预期，且工作量较大，予以</a:t>
                      </a:r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r>
                        <a:rPr lang="zh-CN" altLang="en-US" sz="1100" u="none" strike="noStrike" dirty="0">
                          <a:effectLst/>
                        </a:rPr>
                        <a:t>分的加分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897"/>
                  </a:ext>
                </a:extLst>
              </a:tr>
              <a:tr h="347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608906"/>
                  </a:ext>
                </a:extLst>
              </a:tr>
              <a:tr h="34723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76600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在甘特图中添加预算部分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60381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741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8B723D-93ED-44E6-8638-871FDE95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87167"/>
              </p:ext>
            </p:extLst>
          </p:nvPr>
        </p:nvGraphicFramePr>
        <p:xfrm>
          <a:off x="1332760" y="1249839"/>
          <a:ext cx="9526479" cy="47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251">
                  <a:extLst>
                    <a:ext uri="{9D8B030D-6E8A-4147-A177-3AD203B41FA5}">
                      <a16:colId xmlns:a16="http://schemas.microsoft.com/office/drawing/2014/main" val="4183939303"/>
                    </a:ext>
                  </a:extLst>
                </a:gridCol>
                <a:gridCol w="3673000">
                  <a:extLst>
                    <a:ext uri="{9D8B030D-6E8A-4147-A177-3AD203B41FA5}">
                      <a16:colId xmlns:a16="http://schemas.microsoft.com/office/drawing/2014/main" val="673354187"/>
                    </a:ext>
                  </a:extLst>
                </a:gridCol>
                <a:gridCol w="2390365">
                  <a:extLst>
                    <a:ext uri="{9D8B030D-6E8A-4147-A177-3AD203B41FA5}">
                      <a16:colId xmlns:a16="http://schemas.microsoft.com/office/drawing/2014/main" val="2964126560"/>
                    </a:ext>
                  </a:extLst>
                </a:gridCol>
                <a:gridCol w="862863">
                  <a:extLst>
                    <a:ext uri="{9D8B030D-6E8A-4147-A177-3AD203B41FA5}">
                      <a16:colId xmlns:a16="http://schemas.microsoft.com/office/drawing/2014/main" val="148377841"/>
                    </a:ext>
                  </a:extLst>
                </a:gridCol>
              </a:tblGrid>
              <a:tr h="36389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李以昕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330621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6475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第一阶段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altLang="zh-CN" sz="1100" u="none" strike="noStrike">
                          <a:effectLst/>
                        </a:rPr>
                        <a:t>WPS</a:t>
                      </a:r>
                      <a:r>
                        <a:rPr lang="zh-CN" altLang="en-US" sz="1100" u="none" strike="noStrike">
                          <a:effectLst/>
                        </a:rPr>
                        <a:t>撰写文档中的引言部分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0043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4368"/>
                  </a:ext>
                </a:extLst>
              </a:tr>
              <a:tr h="4271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征集用户意见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01421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撰写操作可行性和社会可行性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49628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制作可行性分析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89304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4109"/>
                  </a:ext>
                </a:extLst>
              </a:tr>
              <a:tr h="427181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53306"/>
                  </a:ext>
                </a:extLst>
              </a:tr>
              <a:tr h="7752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第三阶段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根据用户意见修改游戏对项目再提出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个可行性分析方案，制作</a:t>
                      </a:r>
                      <a:r>
                        <a:rPr lang="en-US" altLang="zh-CN" sz="1200" u="none" strike="noStrike">
                          <a:effectLst/>
                        </a:rPr>
                        <a:t>PPT</a:t>
                      </a:r>
                      <a:r>
                        <a:rPr lang="zh-CN" altLang="en-US" sz="1200" u="none" strike="noStrike">
                          <a:effectLst/>
                        </a:rPr>
                        <a:t>功能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本阶段工作量较大，经过讨论给予</a:t>
                      </a:r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r>
                        <a:rPr lang="zh-CN" altLang="en-US" sz="1100" u="none" strike="noStrike">
                          <a:effectLst/>
                        </a:rPr>
                        <a:t>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73451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7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212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0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60D374-FB56-4657-8965-A119E5353FBE}"/>
              </a:ext>
            </a:extLst>
          </p:cNvPr>
          <p:cNvSpPr txBox="1"/>
          <p:nvPr/>
        </p:nvSpPr>
        <p:spPr>
          <a:xfrm>
            <a:off x="873562" y="5167018"/>
            <a:ext cx="2941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游戏：</a:t>
            </a:r>
            <a:endParaRPr lang="en-US" altLang="zh-CN" dirty="0"/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[3]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浴血沙城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[4]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动物餐厅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C45F9-8158-410D-8E01-04BB8641F6EA}"/>
              </a:ext>
            </a:extLst>
          </p:cNvPr>
          <p:cNvSpPr txBox="1"/>
          <p:nvPr/>
        </p:nvSpPr>
        <p:spPr>
          <a:xfrm>
            <a:off x="856659" y="919701"/>
            <a:ext cx="10881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资料：</a:t>
            </a:r>
            <a:endParaRPr lang="en-US" altLang="zh-CN" dirty="0"/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[1]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萍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8131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技术可行性分析 百度文库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https://wenku.baidu.com/view/6b92a5b103020740be1e650e52ea551811a6c930.html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[2]checkuser1 COCOMO2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模型 道客巴巴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http://www.doc88.com/p-7354376262756.html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[5]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腾讯广告 微信广告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https://e.qq.com/resources/wx-moments/?from=02_CHANPINwxM_2248&amp;bd_vid=8943800989823522984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[6]</a:t>
            </a:r>
            <a:r>
              <a:rPr lang="en-US" altLang="zh-CN" b="1" i="0" u="none" strike="noStrike" dirty="0">
                <a:effectLst/>
                <a:latin typeface="-apple-system"/>
                <a:hlinkClick r:id="rId5"/>
              </a:rPr>
              <a:t>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xiaoyang1003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产品的可行性需从哪几个方面分析？知乎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                https://zhuanlan.zhihu.com/p/20875988?utm_source=wechat_session&amp;utm_medium=social&amp;utm_oi=604093295966687232&amp;utm_campaign=shareopn</a:t>
            </a:r>
          </a:p>
          <a:p>
            <a:pPr algn="just"/>
            <a:r>
              <a:rPr lang="en-US" altLang="zh-CN" dirty="0"/>
              <a:t> 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[7]</a:t>
            </a:r>
            <a:r>
              <a:rPr lang="en-US" altLang="zh-CN" sz="1800" kern="100" dirty="0">
                <a:solidFill>
                  <a:srgbClr val="555666"/>
                </a:solidFill>
                <a:effectLst/>
                <a:latin typeface="Roboto" panose="02000000000000000000" pitchFamily="2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solidFill>
                  <a:srgbClr val="555666"/>
                </a:solidFill>
                <a:latin typeface="Roboto" panose="02000000000000000000" pitchFamily="2" charset="0"/>
                <a:ea typeface="宋体" panose="02010600030101010101" pitchFamily="2" charset="-122"/>
              </a:rPr>
              <a:t>李富超 软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工文档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项目开发计划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6"/>
              </a:rPr>
              <a:t>https://blog.csdn.net/lifuchao784533/article/details/79581033</a:t>
            </a:r>
            <a:endParaRPr lang="en-US" altLang="zh-CN" sz="1800" u="sng" kern="1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[8] </a:t>
            </a:r>
            <a:r>
              <a:rPr lang="en-US" altLang="zh-CN" sz="1800" u="none" strike="noStrike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7" tooltip="wwlhz"/>
              </a:rPr>
              <a:t>wwlhz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WBS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工作分解结构法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https://blog.csdn.net/wwlhz/article/details/80199416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1497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12121-A6BA-4F47-BA3E-2F27F177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94" y="124770"/>
            <a:ext cx="6820061" cy="66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EC80D-AFB6-4F2C-AA4A-D1FF2AF8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817281"/>
            <a:ext cx="5732848" cy="55973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F944D2-A34E-41BE-8F38-1C10AED0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767" y="984464"/>
            <a:ext cx="5679004" cy="5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6046</TotalTime>
  <Words>5853</Words>
  <Application>Microsoft Office PowerPoint</Application>
  <PresentationFormat>宽屏</PresentationFormat>
  <Paragraphs>965</Paragraphs>
  <Slides>102</Slides>
  <Notes>54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20" baseType="lpstr">
      <vt:lpstr>-apple-system</vt:lpstr>
      <vt:lpstr>Roboto</vt:lpstr>
      <vt:lpstr>Source Han Sans CN</vt:lpstr>
      <vt:lpstr>等线</vt:lpstr>
      <vt:lpstr>等线</vt:lpstr>
      <vt:lpstr>等线 Light</vt:lpstr>
      <vt:lpstr>仿宋</vt:lpstr>
      <vt:lpstr>楷体_GB2312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896</cp:revision>
  <dcterms:created xsi:type="dcterms:W3CDTF">2018-06-17T04:53:58Z</dcterms:created>
  <dcterms:modified xsi:type="dcterms:W3CDTF">2021-01-20T15:20:21Z</dcterms:modified>
</cp:coreProperties>
</file>